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7" r:id="rId3"/>
    <p:sldId id="278" r:id="rId4"/>
    <p:sldId id="258" r:id="rId5"/>
    <p:sldId id="263" r:id="rId6"/>
    <p:sldId id="261" r:id="rId7"/>
    <p:sldId id="266" r:id="rId8"/>
    <p:sldId id="276" r:id="rId9"/>
    <p:sldId id="273" r:id="rId10"/>
    <p:sldId id="279" r:id="rId11"/>
    <p:sldId id="262" r:id="rId12"/>
    <p:sldId id="269" r:id="rId13"/>
  </p:sldIdLst>
  <p:sldSz cx="9144000" cy="6858000" type="screen4x3"/>
  <p:notesSz cx="6681788" cy="9817100"/>
  <p:defaultTextStyle>
    <a:defPPr>
      <a:defRPr lang="en-GB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43" autoAdjust="0"/>
    <p:restoredTop sz="98560" autoAdjust="0"/>
  </p:normalViewPr>
  <p:slideViewPr>
    <p:cSldViewPr>
      <p:cViewPr varScale="1">
        <p:scale>
          <a:sx n="88" d="100"/>
          <a:sy n="88" d="100"/>
        </p:scale>
        <p:origin x="749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5750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54" tIns="47677" rIns="95354" bIns="47677" numCol="1" anchor="t" anchorCtr="0" compatLnSpc="1">
            <a:prstTxWarp prst="textNoShape">
              <a:avLst/>
            </a:prstTxWarp>
          </a:bodyPr>
          <a:lstStyle>
            <a:lvl1pPr algn="l" defTabSz="9540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54438" y="0"/>
            <a:ext cx="2938462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54" tIns="47677" rIns="95354" bIns="47677" numCol="1" anchor="t" anchorCtr="0" compatLnSpc="1">
            <a:prstTxWarp prst="textNoShape">
              <a:avLst/>
            </a:prstTxWarp>
          </a:bodyPr>
          <a:lstStyle>
            <a:lvl1pPr algn="r" defTabSz="9540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88463"/>
            <a:ext cx="28575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54" tIns="47677" rIns="95354" bIns="47677" numCol="1" anchor="b" anchorCtr="0" compatLnSpc="1">
            <a:prstTxWarp prst="textNoShape">
              <a:avLst/>
            </a:prstTxWarp>
          </a:bodyPr>
          <a:lstStyle>
            <a:lvl1pPr algn="l" defTabSz="9540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54438" y="9288463"/>
            <a:ext cx="2938462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54" tIns="47677" rIns="95354" bIns="47677" numCol="1" anchor="b" anchorCtr="0" compatLnSpc="1">
            <a:prstTxWarp prst="textNoShape">
              <a:avLst/>
            </a:prstTxWarp>
          </a:bodyPr>
          <a:lstStyle>
            <a:lvl1pPr algn="r" defTabSz="954088">
              <a:defRPr sz="1300"/>
            </a:lvl1pPr>
          </a:lstStyle>
          <a:p>
            <a:pPr>
              <a:defRPr/>
            </a:pPr>
            <a:fld id="{2EF9CA57-A072-4503-AE00-EBFA72183F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560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84600" y="0"/>
            <a:ext cx="2895600" cy="492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BC9603-9D5C-4B0A-B07E-565C69431B04}" type="datetimeFigureOut">
              <a:rPr lang="en-GB" smtClean="0"/>
              <a:t>22/01/2019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31888" y="1227138"/>
            <a:ext cx="4418012" cy="3313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8338" y="4724400"/>
            <a:ext cx="5345112" cy="38655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24975"/>
            <a:ext cx="2895600" cy="492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84600" y="9324975"/>
            <a:ext cx="2895600" cy="492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8B7BF-D348-4D81-9887-40C1F4B5A1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449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0" y="1998663"/>
            <a:ext cx="9144000" cy="1143000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0" y="3746500"/>
            <a:ext cx="9144000" cy="762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189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38828"/>
            <a:ext cx="9144000" cy="1619172"/>
          </a:xfrm>
          <a:prstGeom prst="rect">
            <a:avLst/>
          </a:prstGeom>
        </p:spPr>
      </p:pic>
      <p:sp>
        <p:nvSpPr>
          <p:cNvPr id="11" name="Text Box 1040"/>
          <p:cNvSpPr txBox="1">
            <a:spLocks noChangeArrowheads="1"/>
          </p:cNvSpPr>
          <p:nvPr userDrawn="1"/>
        </p:nvSpPr>
        <p:spPr bwMode="auto">
          <a:xfrm>
            <a:off x="107504" y="6629400"/>
            <a:ext cx="14318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 eaLnBrk="1" hangingPunct="1">
              <a:defRPr/>
            </a:pPr>
            <a:r>
              <a:rPr lang="en-GB" sz="800" b="1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© </a:t>
            </a:r>
            <a:r>
              <a:rPr lang="en-GB" sz="800" dirty="0">
                <a:solidFill>
                  <a:schemeClr val="bg1"/>
                </a:solidFill>
                <a:latin typeface="Arial" charset="0"/>
                <a:cs typeface="Times New Roman" pitchFamily="18" charset="0"/>
              </a:rPr>
              <a:t>NERC All rights reserved</a:t>
            </a:r>
            <a:endParaRPr lang="en-GB" sz="8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48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240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00788" y="260350"/>
            <a:ext cx="1800225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0113" y="260350"/>
            <a:ext cx="5248275" cy="5257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22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747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3677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2133600"/>
            <a:ext cx="3416300" cy="3384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8813" y="2133600"/>
            <a:ext cx="3416300" cy="3384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130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093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27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0916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6447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1684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260350"/>
            <a:ext cx="7200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2133600"/>
            <a:ext cx="698500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first level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1053" name="Text Box 29"/>
          <p:cNvSpPr txBox="1">
            <a:spLocks noChangeArrowheads="1"/>
          </p:cNvSpPr>
          <p:nvPr/>
        </p:nvSpPr>
        <p:spPr bwMode="auto">
          <a:xfrm>
            <a:off x="104043" y="6513513"/>
            <a:ext cx="143180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800" b="1" dirty="0">
                <a:latin typeface="Arial" charset="0"/>
              </a:rPr>
              <a:t>© </a:t>
            </a:r>
            <a:r>
              <a:rPr lang="en-GB" sz="800" dirty="0">
                <a:latin typeface="Arial" charset="0"/>
              </a:rPr>
              <a:t>NERC 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015" y="4023312"/>
            <a:ext cx="2865120" cy="2834688"/>
          </a:xfrm>
          <a:prstGeom prst="rect">
            <a:avLst/>
          </a:prstGeom>
        </p:spPr>
      </p:pic>
      <p:pic>
        <p:nvPicPr>
          <p:cNvPr id="1030" name="Picture 35" descr="bgsklrwo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0" y="6251700"/>
            <a:ext cx="532324" cy="523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3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30000"/>
        <a:buChar char="•"/>
        <a:defRPr sz="22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30000"/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30000"/>
        <a:buChar char="•"/>
        <a:defRPr sz="22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30000"/>
        <a:buChar char="•"/>
        <a:defRPr sz="22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30000"/>
        <a:buChar char="•"/>
        <a:defRPr sz="22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30000"/>
        <a:buChar char="•"/>
        <a:defRPr sz="22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30000"/>
        <a:buChar char="•"/>
        <a:defRPr sz="22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30000"/>
        <a:buChar char="•"/>
        <a:defRPr sz="2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grba@bgs.ac.u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gs.ac.uk/opengeoscience/home.html" TargetMode="External"/><Relationship Id="rId13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hyperlink" Target="http://www.bgs.ac.uk/research/environmentalModelling/groundhogDesktop.html" TargetMode="External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132856"/>
            <a:ext cx="9144000" cy="1143000"/>
          </a:xfrm>
        </p:spPr>
        <p:txBody>
          <a:bodyPr/>
          <a:lstStyle/>
          <a:p>
            <a:r>
              <a:rPr lang="en-GB" sz="3200" dirty="0" smtClean="0"/>
              <a:t> Geotechnical Data Standardisation Workshop</a:t>
            </a:r>
            <a:br>
              <a:rPr lang="en-GB" sz="3200" dirty="0" smtClean="0"/>
            </a:br>
            <a:r>
              <a:rPr lang="en-GB" sz="3200" dirty="0" smtClean="0"/>
              <a:t>Paris, 22 January 2019</a:t>
            </a:r>
            <a:r>
              <a:rPr lang="en-GB" sz="3200" dirty="0" smtClean="0"/>
              <a:t/>
            </a:r>
            <a:br>
              <a:rPr lang="en-GB" sz="3200" dirty="0" smtClean="0"/>
            </a:br>
            <a:r>
              <a:rPr lang="en-GB" sz="3200" i="1" dirty="0" smtClean="0"/>
              <a:t>Some UK Initiatives - AGS</a:t>
            </a:r>
            <a:endParaRPr lang="en-US" altLang="en-US" sz="3200" i="1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4437112"/>
            <a:ext cx="9144000" cy="762000"/>
          </a:xfrm>
        </p:spPr>
        <p:txBody>
          <a:bodyPr/>
          <a:lstStyle/>
          <a:p>
            <a:r>
              <a:rPr lang="en-US" altLang="en-US" sz="2000" dirty="0" smtClean="0"/>
              <a:t>Martin Nayembil</a:t>
            </a:r>
          </a:p>
          <a:p>
            <a:r>
              <a:rPr lang="en-US" altLang="en-US" sz="2000" dirty="0" smtClean="0"/>
              <a:t>BGS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Ongoing Projects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484784"/>
            <a:ext cx="8064896" cy="4680520"/>
          </a:xfrm>
        </p:spPr>
        <p:txBody>
          <a:bodyPr/>
          <a:lstStyle/>
          <a:p>
            <a:r>
              <a:rPr lang="en-GB" dirty="0" smtClean="0"/>
              <a:t>Digital </a:t>
            </a:r>
            <a:r>
              <a:rPr lang="en-GB" dirty="0"/>
              <a:t>Twin Initiative by the centre for digital built </a:t>
            </a:r>
            <a:r>
              <a:rPr lang="en-GB" dirty="0" smtClean="0"/>
              <a:t>Britain</a:t>
            </a:r>
            <a:endParaRPr lang="en-GB" dirty="0"/>
          </a:p>
          <a:p>
            <a:pPr lvl="2"/>
            <a:r>
              <a:rPr lang="en-GB" dirty="0" smtClean="0"/>
              <a:t>understand </a:t>
            </a:r>
            <a:r>
              <a:rPr lang="en-GB" dirty="0"/>
              <a:t>how the construction and infrastructure sectors could use a digital approach to better design, build, operate, and integrate the built environment</a:t>
            </a:r>
            <a:r>
              <a:rPr lang="en-GB" dirty="0" smtClean="0"/>
              <a:t>.</a:t>
            </a:r>
          </a:p>
          <a:p>
            <a:pPr lvl="2"/>
            <a:endParaRPr lang="en-GB" sz="800" dirty="0" smtClean="0"/>
          </a:p>
          <a:p>
            <a:r>
              <a:rPr lang="en-GB" dirty="0" smtClean="0"/>
              <a:t>Dig2Share: </a:t>
            </a:r>
          </a:p>
          <a:p>
            <a:pPr lvl="2"/>
            <a:r>
              <a:rPr lang="en-GB" dirty="0" smtClean="0"/>
              <a:t>Working with industry on the importance </a:t>
            </a:r>
            <a:r>
              <a:rPr lang="en-GB" dirty="0"/>
              <a:t>of </a:t>
            </a:r>
            <a:r>
              <a:rPr lang="en-GB" dirty="0" smtClean="0"/>
              <a:t>Ground Investigations (GI) data </a:t>
            </a:r>
            <a:r>
              <a:rPr lang="en-GB" dirty="0"/>
              <a:t>to the UK </a:t>
            </a:r>
            <a:r>
              <a:rPr lang="en-GB" dirty="0" smtClean="0"/>
              <a:t>infrastructure. Organisations </a:t>
            </a:r>
            <a:r>
              <a:rPr lang="en-GB" dirty="0"/>
              <a:t>to deposit more of their Open GI </a:t>
            </a:r>
            <a:r>
              <a:rPr lang="en-GB" dirty="0" smtClean="0"/>
              <a:t>data to </a:t>
            </a:r>
            <a:r>
              <a:rPr lang="en-GB" dirty="0"/>
              <a:t>the </a:t>
            </a:r>
            <a:r>
              <a:rPr lang="en-GB" dirty="0" smtClean="0"/>
              <a:t>BGS - used </a:t>
            </a:r>
            <a:r>
              <a:rPr lang="en-GB" dirty="0"/>
              <a:t>in modelling </a:t>
            </a:r>
            <a:r>
              <a:rPr lang="en-GB" dirty="0" smtClean="0"/>
              <a:t>and access </a:t>
            </a:r>
            <a:r>
              <a:rPr lang="en-GB" dirty="0"/>
              <a:t>nationally</a:t>
            </a:r>
            <a:r>
              <a:rPr lang="en-GB" dirty="0" smtClean="0"/>
              <a:t>.</a:t>
            </a:r>
          </a:p>
          <a:p>
            <a:pPr lvl="2"/>
            <a:endParaRPr lang="en-GB" sz="800" dirty="0" smtClean="0"/>
          </a:p>
          <a:p>
            <a:pPr lvl="1"/>
            <a:r>
              <a:rPr lang="en-GB" dirty="0" smtClean="0"/>
              <a:t>AGSi – working group to extend the schema to include interpreted data and ground models (incorporate 3D geology ground models)</a:t>
            </a:r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9843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137" y="213625"/>
            <a:ext cx="8229600" cy="720080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Why AGS Data?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538" y="1124744"/>
            <a:ext cx="3396422" cy="489654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GB" sz="1800" b="1" dirty="0" smtClean="0"/>
              <a:t>What Drivers?</a:t>
            </a:r>
          </a:p>
          <a:p>
            <a:endParaRPr lang="en-GB" sz="1100" dirty="0"/>
          </a:p>
          <a:p>
            <a:pPr marL="0" indent="0">
              <a:buNone/>
            </a:pPr>
            <a:r>
              <a:rPr lang="en-GB" sz="1800" dirty="0" smtClean="0"/>
              <a:t>Efficient data centre holding quality geoscience/sub-surface data (national hub)</a:t>
            </a:r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r>
              <a:rPr lang="en-GB" sz="1800" dirty="0" smtClean="0"/>
              <a:t>Professional long-term management of data of value</a:t>
            </a:r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r>
              <a:rPr lang="en-GB" sz="1800" dirty="0" smtClean="0"/>
              <a:t>Efficient delivery, access and re-use of data by many user communities</a:t>
            </a:r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r>
              <a:rPr lang="en-GB" sz="1800" dirty="0" smtClean="0"/>
              <a:t>Government ‘open data’ initiatives</a:t>
            </a:r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r>
              <a:rPr lang="en-GB" sz="1800" dirty="0" smtClean="0"/>
              <a:t>Future impact from data</a:t>
            </a:r>
          </a:p>
          <a:p>
            <a:pPr lvl="1"/>
            <a:r>
              <a:rPr lang="en-GB" sz="1400" dirty="0" smtClean="0"/>
              <a:t>Economic </a:t>
            </a:r>
          </a:p>
          <a:p>
            <a:pPr lvl="1"/>
            <a:r>
              <a:rPr lang="en-GB" sz="1400" dirty="0" smtClean="0"/>
              <a:t>Scientific/research</a:t>
            </a:r>
          </a:p>
          <a:p>
            <a:pPr lvl="1"/>
            <a:r>
              <a:rPr lang="en-GB" sz="1400" dirty="0" smtClean="0"/>
              <a:t>Risk reduction / inform decisions</a:t>
            </a:r>
            <a:endParaRPr lang="en-GB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05" y="1484784"/>
            <a:ext cx="449333" cy="514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3" y="2492896"/>
            <a:ext cx="449333" cy="5142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05" y="3284984"/>
            <a:ext cx="449333" cy="514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54" y="4154010"/>
            <a:ext cx="449333" cy="5142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04" y="4941168"/>
            <a:ext cx="449333" cy="51425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503387" y="1135285"/>
            <a:ext cx="4230154" cy="4525963"/>
            <a:chOff x="4734334" y="1196752"/>
            <a:chExt cx="4230154" cy="4525963"/>
          </a:xfrm>
        </p:grpSpPr>
        <p:sp>
          <p:nvSpPr>
            <p:cNvPr id="10" name="Content Placeholder 2"/>
            <p:cNvSpPr txBox="1">
              <a:spLocks/>
            </p:cNvSpPr>
            <p:nvPr/>
          </p:nvSpPr>
          <p:spPr>
            <a:xfrm>
              <a:off x="5183670" y="1196752"/>
              <a:ext cx="3780818" cy="452596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800" b="1" dirty="0" smtClean="0"/>
                <a:t>Why AGS? </a:t>
              </a:r>
              <a:endParaRPr lang="en-GB" sz="1800" b="1" dirty="0"/>
            </a:p>
            <a:p>
              <a:endParaRPr lang="en-GB" sz="1050" dirty="0" smtClean="0"/>
            </a:p>
            <a:p>
              <a:pPr marL="0" indent="0">
                <a:buNone/>
              </a:pPr>
              <a:r>
                <a:rPr lang="en-GB" sz="1800" dirty="0" smtClean="0"/>
                <a:t>Important geoscience domain</a:t>
              </a:r>
            </a:p>
            <a:p>
              <a:pPr marL="0" indent="0">
                <a:buNone/>
              </a:pPr>
              <a:endParaRPr lang="en-GB" sz="1800" dirty="0" smtClean="0"/>
            </a:p>
            <a:p>
              <a:pPr marL="0" indent="0">
                <a:buNone/>
              </a:pPr>
              <a:r>
                <a:rPr lang="en-GB" sz="1800" dirty="0" smtClean="0"/>
                <a:t>Strong community support</a:t>
              </a:r>
            </a:p>
            <a:p>
              <a:pPr marL="0" indent="0">
                <a:buNone/>
              </a:pPr>
              <a:endParaRPr lang="en-GB" sz="1800" dirty="0" smtClean="0"/>
            </a:p>
            <a:p>
              <a:pPr marL="0" indent="0">
                <a:buNone/>
              </a:pPr>
              <a:r>
                <a:rPr lang="en-GB" sz="1800" dirty="0" smtClean="0"/>
                <a:t>Robust open pragmatic data standard</a:t>
              </a:r>
            </a:p>
            <a:p>
              <a:pPr marL="0" indent="0">
                <a:buNone/>
              </a:pPr>
              <a:endParaRPr lang="en-GB" sz="1800" dirty="0" smtClean="0"/>
            </a:p>
            <a:p>
              <a:pPr marL="0" indent="0">
                <a:buNone/>
              </a:pPr>
              <a:r>
                <a:rPr lang="en-GB" sz="1800" dirty="0" smtClean="0"/>
                <a:t>Supported by industry software and tools</a:t>
              </a:r>
            </a:p>
            <a:p>
              <a:pPr marL="0" indent="0">
                <a:buNone/>
              </a:pPr>
              <a:endParaRPr lang="en-GB" sz="1800" dirty="0" smtClean="0"/>
            </a:p>
            <a:p>
              <a:pPr marL="0" indent="0">
                <a:buNone/>
              </a:pPr>
              <a:r>
                <a:rPr lang="en-GB" sz="1800" dirty="0" smtClean="0"/>
                <a:t>Importance of metadata understood</a:t>
              </a:r>
            </a:p>
            <a:p>
              <a:pPr marL="0" indent="0">
                <a:buNone/>
              </a:pPr>
              <a:endParaRPr lang="en-GB" sz="1800" dirty="0" smtClean="0"/>
            </a:p>
            <a:p>
              <a:pPr marL="0" indent="0">
                <a:buNone/>
              </a:pPr>
              <a:r>
                <a:rPr lang="en-GB" sz="1800" dirty="0" smtClean="0"/>
                <a:t>Not static and not changing too frequently</a:t>
              </a:r>
            </a:p>
            <a:p>
              <a:endParaRPr lang="en-GB" sz="18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337" y="1556792"/>
              <a:ext cx="449333" cy="51425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335" y="2137669"/>
              <a:ext cx="449333" cy="51425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334" y="2838371"/>
              <a:ext cx="449333" cy="51425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409" y="3630491"/>
              <a:ext cx="449333" cy="51425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408" y="4974536"/>
              <a:ext cx="449333" cy="51425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409" y="4316262"/>
              <a:ext cx="449333" cy="5142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977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96752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>Thank you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Any questions?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822" y="3979241"/>
            <a:ext cx="8229600" cy="2553147"/>
          </a:xfrm>
        </p:spPr>
        <p:txBody>
          <a:bodyPr/>
          <a:lstStyle/>
          <a:p>
            <a:pPr marL="0" indent="0">
              <a:buNone/>
            </a:pPr>
            <a:r>
              <a:rPr lang="en-GB" sz="2400" i="1" dirty="0" smtClean="0"/>
              <a:t>Martin Nayembil</a:t>
            </a:r>
            <a:r>
              <a:rPr lang="en-GB" sz="2400" i="1" dirty="0"/>
              <a:t>		</a:t>
            </a:r>
            <a:endParaRPr lang="en-GB" sz="2400" dirty="0"/>
          </a:p>
          <a:p>
            <a:pPr marL="0" indent="0">
              <a:buNone/>
            </a:pPr>
            <a:r>
              <a:rPr lang="en-GB" sz="1800" b="1" dirty="0" smtClean="0"/>
              <a:t>Data Architect</a:t>
            </a:r>
            <a:endParaRPr lang="en-GB" sz="1800" b="1" dirty="0"/>
          </a:p>
          <a:p>
            <a:pPr marL="0" indent="0">
              <a:buNone/>
            </a:pPr>
            <a:r>
              <a:rPr lang="en-GB" sz="1800" b="1" dirty="0" smtClean="0"/>
              <a:t>British Geological Survey</a:t>
            </a:r>
            <a:endParaRPr lang="en-GB" sz="1800" b="1" dirty="0"/>
          </a:p>
          <a:p>
            <a:pPr marL="0" indent="0">
              <a:buNone/>
            </a:pPr>
            <a:r>
              <a:rPr lang="en-GB" sz="1800" dirty="0" smtClean="0">
                <a:hlinkClick r:id="rId2"/>
              </a:rPr>
              <a:t>mln@bgs.ac.uk</a:t>
            </a:r>
            <a:endParaRPr lang="en-GB" sz="18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481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130" y="404664"/>
            <a:ext cx="8280920" cy="432048"/>
          </a:xfrm>
        </p:spPr>
        <p:txBody>
          <a:bodyPr/>
          <a:lstStyle/>
          <a:p>
            <a:r>
              <a:rPr lang="en-GB" dirty="0" smtClean="0"/>
              <a:t>Why Geotechnical data?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109" y="1340768"/>
            <a:ext cx="5547622" cy="3096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1556792"/>
            <a:ext cx="4854557" cy="29379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130" y="4221088"/>
            <a:ext cx="8373334" cy="26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3645024"/>
            <a:ext cx="5426975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28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06" y="260350"/>
            <a:ext cx="8064325" cy="936402"/>
          </a:xfrm>
        </p:spPr>
        <p:txBody>
          <a:bodyPr/>
          <a:lstStyle/>
          <a:p>
            <a:r>
              <a:rPr lang="en-GB" dirty="0" smtClean="0"/>
              <a:t>BIM for the Subsurface</a:t>
            </a:r>
            <a:br>
              <a:rPr lang="en-GB" dirty="0" smtClean="0"/>
            </a:br>
            <a:r>
              <a:rPr lang="en-GB" sz="1800" dirty="0"/>
              <a:t>2 year project funded by InnovateUK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412776"/>
            <a:ext cx="8064896" cy="4105374"/>
          </a:xfrm>
        </p:spPr>
        <p:txBody>
          <a:bodyPr/>
          <a:lstStyle/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Unforeseen ground conditions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major causes of project </a:t>
            </a:r>
            <a:r>
              <a:rPr lang="en-GB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delay </a:t>
            </a:r>
            <a:r>
              <a:rPr lang="en-GB" dirty="0" smtClean="0">
                <a:solidFill>
                  <a:srgbClr val="000000"/>
                </a:solidFill>
                <a:latin typeface="Arial" panose="020B0604020202020204" pitchFamily="34" charset="0"/>
              </a:rPr>
              <a:t>contributing 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to 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~ 1/3 of construction programme over-runs</a:t>
            </a:r>
            <a:r>
              <a:rPr lang="en-GB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endParaRPr lang="en-GB" b="1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Partly due to 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limited availability of high quality geotechnical data </a:t>
            </a:r>
            <a:r>
              <a:rPr lang="en-GB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&amp; interpretation.</a:t>
            </a:r>
          </a:p>
          <a:p>
            <a:endParaRPr lang="en-GB" b="1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Project </a:t>
            </a:r>
            <a:r>
              <a:rPr lang="en-GB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applied 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BIM process to ground investigation &amp; subsurface infrastructure design</a:t>
            </a:r>
            <a:r>
              <a:rPr lang="en-GB" dirty="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endParaRPr lang="en-GB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Integrated 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with BGS’s national databases 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and </a:t>
            </a:r>
            <a:r>
              <a:rPr lang="en-GB" dirty="0" smtClean="0">
                <a:solidFill>
                  <a:srgbClr val="000000"/>
                </a:solidFill>
                <a:latin typeface="Arial" panose="020B0604020202020204" pitchFamily="34" charset="0"/>
              </a:rPr>
              <a:t>implementing </a:t>
            </a:r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BGS methodologies &amp; standards for 3D geological modelling</a:t>
            </a: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GB" i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Keynetix</a:t>
            </a:r>
            <a:r>
              <a:rPr lang="en-GB" i="1" dirty="0" smtClean="0">
                <a:solidFill>
                  <a:srgbClr val="000000"/>
                </a:solidFill>
                <a:latin typeface="Arial" panose="020B0604020202020204" pitchFamily="34" charset="0"/>
              </a:rPr>
              <a:t>, Atkins, Autodesk</a:t>
            </a:r>
            <a:endParaRPr lang="en-GB" i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GB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12943"/>
            <a:ext cx="3005036" cy="82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8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1" y="260648"/>
            <a:ext cx="8892479" cy="66872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>Building a National data Repository of Geotechnical data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138" y="1278940"/>
            <a:ext cx="8408334" cy="5174396"/>
          </a:xfrm>
        </p:spPr>
        <p:txBody>
          <a:bodyPr>
            <a:normAutofit fontScale="32500" lnSpcReduction="20000"/>
          </a:bodyPr>
          <a:lstStyle/>
          <a:p>
            <a:r>
              <a:rPr lang="en-GB" sz="4000" dirty="0" smtClean="0"/>
              <a:t>As a designated Environmental Data Centre </a:t>
            </a:r>
          </a:p>
          <a:p>
            <a:pPr lvl="1"/>
            <a:r>
              <a:rPr lang="en-GB" sz="4000" dirty="0" smtClean="0"/>
              <a:t>Manage subsurface </a:t>
            </a:r>
            <a:r>
              <a:rPr lang="en-GB" sz="4000" dirty="0"/>
              <a:t>data and information from a range of differing geological or geoscience </a:t>
            </a:r>
            <a:r>
              <a:rPr lang="en-GB" sz="4000" dirty="0" smtClean="0"/>
              <a:t>disciplines</a:t>
            </a:r>
          </a:p>
          <a:p>
            <a:endParaRPr lang="en-GB" sz="4000" dirty="0"/>
          </a:p>
          <a:p>
            <a:r>
              <a:rPr lang="en-GB" sz="4000" dirty="0" smtClean="0"/>
              <a:t>Working with the geotechnical industry to facilitate the  capture, validation, storage and dissemination of geotechnical data – tools integration for data capture and visualisation</a:t>
            </a:r>
          </a:p>
          <a:p>
            <a:endParaRPr lang="en-GB" sz="4000" dirty="0" smtClean="0"/>
          </a:p>
          <a:p>
            <a:pPr marL="457200" lvl="1" indent="0">
              <a:buNone/>
            </a:pPr>
            <a:endParaRPr lang="en-GB" sz="4000" dirty="0"/>
          </a:p>
          <a:p>
            <a:pPr marL="457200" lvl="1" indent="0">
              <a:buNone/>
            </a:pPr>
            <a:r>
              <a:rPr lang="en-GB" sz="4000" dirty="0" smtClean="0"/>
              <a:t>Holds </a:t>
            </a:r>
            <a:r>
              <a:rPr lang="en-GB" sz="4000" dirty="0"/>
              <a:t>data from </a:t>
            </a:r>
            <a:r>
              <a:rPr lang="en-GB" sz="4000" dirty="0" smtClean="0"/>
              <a:t>a variety of differing data sources;</a:t>
            </a:r>
          </a:p>
          <a:p>
            <a:pPr lvl="2"/>
            <a:r>
              <a:rPr lang="en-GB" sz="4000" dirty="0" smtClean="0"/>
              <a:t>NERC-UKRI </a:t>
            </a:r>
            <a:r>
              <a:rPr lang="en-GB" sz="4000" dirty="0"/>
              <a:t>funded </a:t>
            </a:r>
            <a:r>
              <a:rPr lang="en-GB" sz="4000" dirty="0" smtClean="0"/>
              <a:t>grants (projects </a:t>
            </a:r>
            <a:r>
              <a:rPr lang="en-GB" sz="4000" dirty="0"/>
              <a:t>or </a:t>
            </a:r>
            <a:r>
              <a:rPr lang="en-GB" sz="4000" dirty="0" smtClean="0"/>
              <a:t>programmes)</a:t>
            </a:r>
          </a:p>
          <a:p>
            <a:pPr lvl="2"/>
            <a:r>
              <a:rPr lang="en-GB" sz="4000" dirty="0" smtClean="0"/>
              <a:t>BGS </a:t>
            </a:r>
            <a:r>
              <a:rPr lang="en-GB" sz="4000" dirty="0"/>
              <a:t>science </a:t>
            </a:r>
            <a:r>
              <a:rPr lang="en-GB" sz="4000" dirty="0" smtClean="0"/>
              <a:t>activities</a:t>
            </a:r>
          </a:p>
          <a:p>
            <a:pPr lvl="2"/>
            <a:r>
              <a:rPr lang="en-GB" sz="4000" dirty="0"/>
              <a:t>S</a:t>
            </a:r>
            <a:r>
              <a:rPr lang="en-GB" sz="4000" dirty="0" smtClean="0"/>
              <a:t>tatutory datasets </a:t>
            </a:r>
          </a:p>
          <a:p>
            <a:pPr lvl="2"/>
            <a:r>
              <a:rPr lang="en-GB" sz="4000" dirty="0" smtClean="0"/>
              <a:t>Commercial voluntary </a:t>
            </a:r>
            <a:r>
              <a:rPr lang="en-GB" sz="4000" dirty="0"/>
              <a:t>data donations from a variety of </a:t>
            </a:r>
            <a:r>
              <a:rPr lang="en-GB" sz="4000" dirty="0" smtClean="0"/>
              <a:t>differing organisations </a:t>
            </a:r>
            <a:r>
              <a:rPr lang="en-GB" sz="4000" dirty="0"/>
              <a:t>and communities </a:t>
            </a:r>
            <a:endParaRPr lang="en-GB" sz="4000" dirty="0" smtClean="0"/>
          </a:p>
          <a:p>
            <a:pPr>
              <a:buFont typeface="Arial" panose="020B0604020202020204" pitchFamily="34" charset="0"/>
              <a:buChar char="•"/>
            </a:pPr>
            <a:endParaRPr lang="en-GB" sz="4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GB" sz="4000" dirty="0" smtClean="0"/>
              <a:t>Improved understanding assisting Site </a:t>
            </a:r>
            <a:r>
              <a:rPr lang="en-GB" sz="4000" dirty="0"/>
              <a:t>investigation </a:t>
            </a:r>
            <a:r>
              <a:rPr lang="en-GB" sz="4000" dirty="0" smtClean="0"/>
              <a:t>design, Local </a:t>
            </a:r>
            <a:r>
              <a:rPr lang="en-GB" sz="4000" dirty="0"/>
              <a:t>authorities and environmental regulators meet future legislation </a:t>
            </a:r>
            <a:r>
              <a:rPr lang="en-GB" sz="4000" dirty="0" smtClean="0"/>
              <a:t>requirements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4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GB" sz="4000" dirty="0" smtClean="0"/>
              <a:t>Data includes key </a:t>
            </a:r>
            <a:r>
              <a:rPr lang="en-GB" sz="4000" dirty="0"/>
              <a:t>metadata (e.g. </a:t>
            </a:r>
            <a:r>
              <a:rPr lang="en-GB" sz="4000" dirty="0" smtClean="0"/>
              <a:t>location, </a:t>
            </a:r>
            <a:r>
              <a:rPr lang="en-GB" sz="4000" dirty="0"/>
              <a:t>borehole ID, borehole construction) reported with all associated </a:t>
            </a:r>
            <a:r>
              <a:rPr lang="en-GB" sz="4000" dirty="0" smtClean="0"/>
              <a:t>data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40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4000" dirty="0" smtClean="0"/>
              <a:t>Holds historical/legacy data up to real-time geological processes, sensor networks and data streams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4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GB" sz="4000" dirty="0" smtClean="0"/>
              <a:t>Full </a:t>
            </a:r>
            <a:r>
              <a:rPr lang="en-GB" sz="4000" dirty="0"/>
              <a:t>compliance and completeness of AGS format </a:t>
            </a:r>
            <a:r>
              <a:rPr lang="en-GB" sz="4000" dirty="0" smtClean="0"/>
              <a:t>files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4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GB" sz="4000" dirty="0" smtClean="0"/>
              <a:t>Data accessible through various services and tools but also preserving this </a:t>
            </a:r>
            <a:r>
              <a:rPr lang="en-GB" sz="4000" dirty="0"/>
              <a:t>data for the </a:t>
            </a:r>
            <a:r>
              <a:rPr lang="en-GB" sz="4000" dirty="0" smtClean="0"/>
              <a:t>long-term re-use 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03113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137" y="116632"/>
            <a:ext cx="8229600" cy="720080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BGS AGS Data Workflow</a:t>
            </a:r>
            <a:endParaRPr lang="en-GB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7" y="836712"/>
            <a:ext cx="7800271" cy="5904656"/>
          </a:xfrm>
        </p:spPr>
      </p:pic>
    </p:spTree>
    <p:extLst>
      <p:ext uri="{BB962C8B-B14F-4D97-AF65-F5344CB8AC3E}">
        <p14:creationId xmlns:p14="http://schemas.microsoft.com/office/powerpoint/2010/main" val="209518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09024" y="-18860"/>
            <a:ext cx="8229600" cy="982936"/>
          </a:xfrm>
        </p:spPr>
        <p:txBody>
          <a:bodyPr>
            <a:normAutofit/>
          </a:bodyPr>
          <a:lstStyle/>
          <a:p>
            <a:r>
              <a:rPr lang="en-GB" sz="4000" dirty="0" smtClean="0"/>
              <a:t>Digital Data Deposition Portal</a:t>
            </a:r>
            <a:endParaRPr lang="en-GB" sz="4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51720" y="692696"/>
            <a:ext cx="4806415" cy="5829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rgbClr val="0070C0"/>
                </a:solidFill>
              </a:rPr>
              <a:t>http://transfer.bgs.ac.uk/ingestion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0" y="1124744"/>
            <a:ext cx="6168008" cy="4741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2409"/>
          <a:stretch/>
        </p:blipFill>
        <p:spPr>
          <a:xfrm>
            <a:off x="614459" y="1988840"/>
            <a:ext cx="5598964" cy="3530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64" y="1412776"/>
            <a:ext cx="6002331" cy="46142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2686" t="6634" r="12514" b="3848"/>
          <a:stretch/>
        </p:blipFill>
        <p:spPr>
          <a:xfrm>
            <a:off x="1129261" y="1715300"/>
            <a:ext cx="5400601" cy="49685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920" y="1556792"/>
            <a:ext cx="6002331" cy="46142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50591" t="7181" r="1273" b="5703"/>
          <a:stretch/>
        </p:blipFill>
        <p:spPr>
          <a:xfrm>
            <a:off x="1822756" y="1879450"/>
            <a:ext cx="5470777" cy="39604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0535" y="1772816"/>
            <a:ext cx="5472478" cy="42069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/>
          <a:srcRect b="18500"/>
          <a:stretch/>
        </p:blipFill>
        <p:spPr>
          <a:xfrm>
            <a:off x="2579374" y="2132856"/>
            <a:ext cx="5857460" cy="36698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/>
          <a:srcRect l="50295" t="27114" r="1274" b="4966"/>
          <a:stretch/>
        </p:blipFill>
        <p:spPr>
          <a:xfrm>
            <a:off x="3905360" y="3212976"/>
            <a:ext cx="4737571" cy="26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7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78" y="1805907"/>
            <a:ext cx="2657164" cy="20426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512" y="4005064"/>
            <a:ext cx="2051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BGS Groundhog </a:t>
            </a:r>
            <a:r>
              <a:rPr lang="en-GB" sz="1600" dirty="0" smtClean="0"/>
              <a:t>geological 2D map, horizontal and cross sections plus virtual boreholes</a:t>
            </a:r>
            <a:endParaRPr lang="en-GB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96" t="5274" r="36111" b="4232"/>
          <a:stretch/>
        </p:blipFill>
        <p:spPr>
          <a:xfrm>
            <a:off x="3111732" y="1805907"/>
            <a:ext cx="1723271" cy="20426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645" t="5894" r="18099" b="8989"/>
          <a:stretch/>
        </p:blipFill>
        <p:spPr>
          <a:xfrm>
            <a:off x="7568170" y="1826282"/>
            <a:ext cx="1365775" cy="11469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644" t="5895" r="1246" b="12857"/>
          <a:stretch/>
        </p:blipFill>
        <p:spPr>
          <a:xfrm>
            <a:off x="7598713" y="3125270"/>
            <a:ext cx="1365775" cy="879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978" t="6208" r="978" b="36302"/>
          <a:stretch/>
        </p:blipFill>
        <p:spPr>
          <a:xfrm>
            <a:off x="5004488" y="1826282"/>
            <a:ext cx="2394197" cy="10792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9354" t="11748" r="5604" b="9735"/>
          <a:stretch/>
        </p:blipFill>
        <p:spPr>
          <a:xfrm>
            <a:off x="5216655" y="2992891"/>
            <a:ext cx="1875625" cy="1075726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73251" y="764704"/>
            <a:ext cx="9183707" cy="4464496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 smtClean="0"/>
              <a:t>BGS </a:t>
            </a:r>
            <a:r>
              <a:rPr lang="en-GB" sz="2400" dirty="0" err="1" smtClean="0"/>
              <a:t>OpenGeoscience</a:t>
            </a:r>
            <a:r>
              <a:rPr lang="en-GB" sz="2400" dirty="0" smtClean="0"/>
              <a:t> (Web Services and Applications)</a:t>
            </a:r>
          </a:p>
          <a:p>
            <a:pPr marL="0" indent="0">
              <a:buNone/>
            </a:pPr>
            <a:r>
              <a:rPr lang="en-GB" sz="1800" dirty="0">
                <a:hlinkClick r:id="rId8"/>
              </a:rPr>
              <a:t>http://</a:t>
            </a:r>
            <a:r>
              <a:rPr lang="en-GB" sz="1800" dirty="0" smtClean="0">
                <a:hlinkClick r:id="rId8"/>
              </a:rPr>
              <a:t>www.bgs.ac.uk/opengeoscience/home.html</a:t>
            </a:r>
            <a:endParaRPr lang="en-GB" sz="1800" dirty="0" smtClean="0"/>
          </a:p>
          <a:p>
            <a:pPr marL="0" indent="0">
              <a:buNone/>
            </a:pPr>
            <a:r>
              <a:rPr lang="en-GB" dirty="0" smtClean="0"/>
              <a:t>  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44606" y="6344960"/>
            <a:ext cx="893639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700" b="1" dirty="0" smtClean="0"/>
              <a:t>Plus digital maps, apps, photos and images, scanned records, online databases…</a:t>
            </a:r>
            <a:endParaRPr lang="en-GB" sz="17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9752" y="4005064"/>
            <a:ext cx="2249619" cy="15911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6016" y="4221088"/>
            <a:ext cx="1714234" cy="144646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12613" y="5301208"/>
            <a:ext cx="1839107" cy="4284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800" dirty="0" smtClean="0">
                <a:hlinkClick r:id="rId11"/>
              </a:rPr>
              <a:t>http://www.bgs.ac.uk/research/environmentalModelling/groundhogDesktop.html</a:t>
            </a:r>
            <a:endParaRPr lang="en-GB" sz="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050" dirty="0" smtClean="0"/>
              <a:t>  </a:t>
            </a:r>
            <a:endParaRPr lang="en-GB" sz="105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7702" y="4155970"/>
            <a:ext cx="2438794" cy="1493430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395536" y="-103564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Accessing </a:t>
            </a:r>
            <a:r>
              <a:rPr lang="en-GB" sz="4000" dirty="0" smtClean="0"/>
              <a:t>BGS/NGDC</a:t>
            </a:r>
            <a:r>
              <a:rPr lang="en-GB" dirty="0" smtClean="0"/>
              <a:t> data 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84821" y="4787316"/>
            <a:ext cx="5112568" cy="161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3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60350"/>
            <a:ext cx="7200900" cy="936402"/>
          </a:xfrm>
        </p:spPr>
        <p:txBody>
          <a:bodyPr/>
          <a:lstStyle/>
          <a:p>
            <a:pPr algn="ctr"/>
            <a:r>
              <a:rPr lang="en-GB" dirty="0" smtClean="0"/>
              <a:t>AGS Data Format</a:t>
            </a:r>
            <a:br>
              <a:rPr lang="en-GB" dirty="0" smtClean="0"/>
            </a:br>
            <a:r>
              <a:rPr lang="en-GB" sz="1600" i="1" dirty="0" smtClean="0"/>
              <a:t>Association of Geotechnical and Geoenvironmental Specialists</a:t>
            </a:r>
            <a:endParaRPr lang="en-GB" sz="16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68760"/>
            <a:ext cx="8568952" cy="5112568"/>
          </a:xfrm>
        </p:spPr>
        <p:txBody>
          <a:bodyPr/>
          <a:lstStyle/>
          <a:p>
            <a:r>
              <a:rPr lang="en-GB" dirty="0" smtClean="0"/>
              <a:t>Text file format</a:t>
            </a:r>
          </a:p>
          <a:p>
            <a:pPr lvl="1"/>
            <a:r>
              <a:rPr lang="en-GB" dirty="0" smtClean="0"/>
              <a:t> </a:t>
            </a:r>
            <a:r>
              <a:rPr lang="en-GB" dirty="0" smtClean="0"/>
              <a:t>Transfer </a:t>
            </a:r>
            <a:r>
              <a:rPr lang="en-GB" dirty="0" smtClean="0"/>
              <a:t>of data between organisations in the site investigations industry – Geotechnical and geoenvironmental data</a:t>
            </a:r>
          </a:p>
          <a:p>
            <a:endParaRPr lang="en-GB" dirty="0" smtClean="0"/>
          </a:p>
          <a:p>
            <a:pPr lvl="1"/>
            <a:r>
              <a:rPr lang="en-GB" sz="1800" dirty="0" smtClean="0"/>
              <a:t>Independent of software, hardware and operating System</a:t>
            </a:r>
          </a:p>
          <a:p>
            <a:pPr lvl="1"/>
            <a:r>
              <a:rPr lang="en-GB" sz="1800" dirty="0" smtClean="0"/>
              <a:t>Seamless sharing of data between different software </a:t>
            </a:r>
            <a:r>
              <a:rPr lang="en-GB" sz="1800" dirty="0" smtClean="0"/>
              <a:t>packages</a:t>
            </a:r>
          </a:p>
          <a:p>
            <a:pPr lvl="1"/>
            <a:r>
              <a:rPr lang="en-GB" sz="1800" dirty="0" smtClean="0"/>
              <a:t>Various versions – 4.0</a:t>
            </a:r>
            <a:endParaRPr lang="en-GB" sz="1800" dirty="0" smtClean="0"/>
          </a:p>
          <a:p>
            <a:endParaRPr lang="en-GB" dirty="0" smtClean="0"/>
          </a:p>
          <a:p>
            <a:r>
              <a:rPr lang="en-GB" dirty="0" smtClean="0"/>
              <a:t>Data generated by:</a:t>
            </a:r>
          </a:p>
          <a:p>
            <a:pPr lvl="3"/>
            <a:r>
              <a:rPr lang="en-GB" dirty="0" smtClean="0"/>
              <a:t>Project</a:t>
            </a:r>
          </a:p>
          <a:p>
            <a:pPr lvl="4"/>
            <a:r>
              <a:rPr lang="en-GB" dirty="0" smtClean="0"/>
              <a:t>Ground Investigation</a:t>
            </a:r>
          </a:p>
          <a:p>
            <a:pPr lvl="4"/>
            <a:r>
              <a:rPr lang="en-GB" dirty="0" smtClean="0"/>
              <a:t>Laboratory Testing</a:t>
            </a:r>
          </a:p>
          <a:p>
            <a:pPr lvl="4"/>
            <a:r>
              <a:rPr lang="en-GB" dirty="0" smtClean="0"/>
              <a:t>Monitoring data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983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350"/>
            <a:ext cx="8352927" cy="864394"/>
          </a:xfrm>
        </p:spPr>
        <p:txBody>
          <a:bodyPr/>
          <a:lstStyle/>
          <a:p>
            <a:r>
              <a:rPr lang="en-GB" dirty="0" smtClean="0"/>
              <a:t>DIGGS – </a:t>
            </a:r>
            <a:r>
              <a:rPr lang="en-GB" sz="1800" dirty="0" smtClean="0"/>
              <a:t>Data Interchange for Geotechnical and Geoenvironmental Specialists</a:t>
            </a:r>
            <a:endParaRPr lang="en-GB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196752"/>
            <a:ext cx="7776864" cy="4321398"/>
          </a:xfrm>
        </p:spPr>
        <p:txBody>
          <a:bodyPr/>
          <a:lstStyle/>
          <a:p>
            <a:pPr algn="just"/>
            <a:r>
              <a:rPr lang="en-GB" dirty="0" smtClean="0"/>
              <a:t>GML </a:t>
            </a:r>
            <a:r>
              <a:rPr lang="en-GB" dirty="0"/>
              <a:t>(XML-based) geospatial standard schema for the transfer of geotechnical and geoenvironmental data within an organization or between multiple organizations</a:t>
            </a:r>
          </a:p>
        </p:txBody>
      </p:sp>
      <p:pic>
        <p:nvPicPr>
          <p:cNvPr id="4" name="Picture 2" descr="https://www.diggsml.org/sites/default/files/users/rschweinfurth/DIGGS%20Interoperabili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1" y="2636912"/>
            <a:ext cx="8496944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29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 BGSwelsh template 2012">
  <a:themeElements>
    <a:clrScheme name="New BGS template_2009 9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990099"/>
      </a:hlink>
      <a:folHlink>
        <a:srgbClr val="990099"/>
      </a:folHlink>
    </a:clrScheme>
    <a:fontScheme name="New BGS template_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New BGS template_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GS template_2009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BGS template_2009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GS template_2009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GS template_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GS template_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GS template_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GS template_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9900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GS template_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990099"/>
        </a:hlink>
        <a:folHlink>
          <a:srgbClr val="9900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BGS template 2014</Template>
  <TotalTime>1031</TotalTime>
  <Words>505</Words>
  <Application>Microsoft Office PowerPoint</Application>
  <PresentationFormat>On-screen Show (4:3)</PresentationFormat>
  <Paragraphs>103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Times New Roman</vt:lpstr>
      <vt:lpstr>NEW BGSwelsh template 2012</vt:lpstr>
      <vt:lpstr> Geotechnical Data Standardisation Workshop Paris, 22 January 2019 Some UK Initiatives - AGS</vt:lpstr>
      <vt:lpstr>Why Geotechnical data?</vt:lpstr>
      <vt:lpstr>BIM for the Subsurface 2 year project funded by InnovateUK</vt:lpstr>
      <vt:lpstr>Building a National data Repository of Geotechnical data </vt:lpstr>
      <vt:lpstr>BGS AGS Data Workflow</vt:lpstr>
      <vt:lpstr>Digital Data Deposition Portal</vt:lpstr>
      <vt:lpstr>Accessing BGS/NGDC data </vt:lpstr>
      <vt:lpstr>AGS Data Format Association of Geotechnical and Geoenvironmental Specialists</vt:lpstr>
      <vt:lpstr>DIGGS – Data Interchange for Geotechnical and Geoenvironmental Specialists</vt:lpstr>
      <vt:lpstr>Ongoing Projects</vt:lpstr>
      <vt:lpstr>Why AGS Data?</vt:lpstr>
      <vt:lpstr>Thank you  Any questions?</vt:lpstr>
    </vt:vector>
  </TitlesOfParts>
  <Manager>Ian Jackson</Manager>
  <Company>The British Geological Survey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Nayembil</dc:creator>
  <cp:lastModifiedBy>Nayembil, Martin L.</cp:lastModifiedBy>
  <cp:revision>46</cp:revision>
  <cp:lastPrinted>2000-04-13T10:01:09Z</cp:lastPrinted>
  <dcterms:created xsi:type="dcterms:W3CDTF">2017-10-24T14:27:08Z</dcterms:created>
  <dcterms:modified xsi:type="dcterms:W3CDTF">2019-01-22T10:48:35Z</dcterms:modified>
</cp:coreProperties>
</file>